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8" r:id="rId7"/>
    <p:sldId id="263" r:id="rId8"/>
    <p:sldId id="261" r:id="rId9"/>
    <p:sldId id="269" r:id="rId10"/>
    <p:sldId id="271" r:id="rId11"/>
    <p:sldId id="270" r:id="rId12"/>
    <p:sldId id="262" r:id="rId13"/>
    <p:sldId id="264" r:id="rId14"/>
    <p:sldId id="265" r:id="rId15"/>
    <p:sldId id="266" r:id="rId16"/>
    <p:sldId id="267"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22/11/2015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692696"/>
            <a:ext cx="7772400" cy="1470025"/>
          </a:xfr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a:glow rad="228600">
              <a:schemeClr val="accent2">
                <a:satMod val="175000"/>
                <a:alpha val="40000"/>
              </a:schemeClr>
            </a:glow>
          </a:effectLst>
          <a:scene3d>
            <a:camera prst="orthographicFront"/>
            <a:lightRig rig="threePt" dir="t"/>
          </a:scene3d>
          <a:sp3d>
            <a:bevelT w="152400" h="50800" prst="softRound"/>
          </a:sp3d>
        </p:spPr>
        <p:txBody>
          <a:bodyPr/>
          <a:lstStyle/>
          <a:p>
            <a:r>
              <a:rPr lang="es-CO" b="1" dirty="0" smtClean="0">
                <a:solidFill>
                  <a:schemeClr val="bg1">
                    <a:lumMod val="95000"/>
                  </a:schemeClr>
                </a:solidFill>
              </a:rPr>
              <a:t>PONERSE EN LOS ZAPATOS DE OTRO</a:t>
            </a:r>
            <a:endParaRPr lang="es-CO" b="1" dirty="0">
              <a:solidFill>
                <a:schemeClr val="bg1">
                  <a:lumMod val="95000"/>
                </a:scheme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348880"/>
            <a:ext cx="5184576"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5400000">
            <a:off x="4127376" y="2433464"/>
            <a:ext cx="457200" cy="7488832"/>
          </a:xfrm>
          <a:prstGeom prst="flowChartCollate">
            <a:avLst/>
          </a:pr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883794852"/>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a:solidFill>
                  <a:schemeClr val="bg1"/>
                </a:solidFill>
              </a:rPr>
              <a:t>PONERSE </a:t>
            </a:r>
            <a:r>
              <a:rPr lang="es-CO" dirty="0" smtClean="0">
                <a:solidFill>
                  <a:schemeClr val="bg1"/>
                </a:solidFill>
              </a:rPr>
              <a:t>EN LOS </a:t>
            </a:r>
            <a:r>
              <a:rPr lang="es-CO" dirty="0">
                <a:solidFill>
                  <a:schemeClr val="bg1"/>
                </a:solidFill>
              </a:rPr>
              <a:t>ZAPATOS DE OTRO</a:t>
            </a:r>
          </a:p>
        </p:txBody>
      </p:sp>
      <p:sp>
        <p:nvSpPr>
          <p:cNvPr id="3" name="2 Marcador de contenido"/>
          <p:cNvSpPr>
            <a:spLocks noGrp="1"/>
          </p:cNvSpPr>
          <p:nvPr>
            <p:ph idx="1"/>
          </p:nvPr>
        </p:nvSpPr>
        <p:spPr>
          <a:xfrm>
            <a:off x="395536" y="1844824"/>
            <a:ext cx="8229600" cy="4525963"/>
          </a:xfrm>
          <a:solidFill>
            <a:schemeClr val="accent4">
              <a:lumMod val="40000"/>
              <a:lumOff val="60000"/>
            </a:schemeClr>
          </a:solidFill>
          <a:scene3d>
            <a:camera prst="isometricOffAxis1Right"/>
            <a:lightRig rig="threePt" dir="t"/>
          </a:scene3d>
        </p:spPr>
        <p:txBody>
          <a:bodyPr>
            <a:normAutofit fontScale="85000" lnSpcReduction="20000"/>
          </a:bodyPr>
          <a:lstStyle/>
          <a:p>
            <a:pPr marL="0" indent="0">
              <a:buNone/>
            </a:pPr>
            <a:r>
              <a:rPr lang="es-CO" sz="3300" b="1" dirty="0" smtClean="0"/>
              <a:t>INTROCUSIÓN: </a:t>
            </a:r>
          </a:p>
          <a:p>
            <a:r>
              <a:rPr lang="es-CO" dirty="0" smtClean="0"/>
              <a:t>Quizá, este tema lo habíamos estudiado pensando solamente en la gratitud, pero en esta ocasión vamos a profundizar un poco más, pensando en los detalles que Dios nos presenta aquí en esta historia.</a:t>
            </a:r>
          </a:p>
          <a:p>
            <a:endParaRPr lang="es-CO" dirty="0"/>
          </a:p>
          <a:p>
            <a:pPr marL="0" indent="0">
              <a:buNone/>
            </a:pPr>
            <a:r>
              <a:rPr lang="es-CO" dirty="0" smtClean="0"/>
              <a:t>El los tiempos de Jesús encontramos personas que aunque creían en Dios, no se trataban entre si, existían barreras, y unos pensaban una cosa, y los otros otra cosa, de esa forma unos se creían mas santos que los otros, y se acusaban mutuamente, y de esa forma la barrera crecía cada día más. </a:t>
            </a:r>
            <a:endParaRPr lang="es-CO" dirty="0"/>
          </a:p>
        </p:txBody>
      </p:sp>
    </p:spTree>
    <p:extLst>
      <p:ext uri="{BB962C8B-B14F-4D97-AF65-F5344CB8AC3E}">
        <p14:creationId xmlns:p14="http://schemas.microsoft.com/office/powerpoint/2010/main" val="120116352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22117"/>
            <a:ext cx="8229600" cy="1584176"/>
          </a:xfrm>
          <a:solidFill>
            <a:schemeClr val="accent4">
              <a:lumMod val="40000"/>
              <a:lumOff val="60000"/>
            </a:schemeClr>
          </a:solidFill>
        </p:spPr>
        <p:txBody>
          <a:bodyPr>
            <a:normAutofit fontScale="92500" lnSpcReduction="20000"/>
          </a:bodyPr>
          <a:lstStyle/>
          <a:p>
            <a:pPr marL="0" indent="0">
              <a:buNone/>
            </a:pPr>
            <a:r>
              <a:rPr lang="es-CO" dirty="0" smtClean="0"/>
              <a:t>Esto lo encontramos registrado en </a:t>
            </a:r>
            <a:r>
              <a:rPr lang="es-CO" b="1" u="sng" dirty="0" smtClean="0">
                <a:solidFill>
                  <a:srgbClr val="0070C0"/>
                </a:solidFill>
              </a:rPr>
              <a:t>Juan 4:6-9</a:t>
            </a:r>
            <a:r>
              <a:rPr lang="es-CO" b="1" dirty="0" smtClean="0">
                <a:solidFill>
                  <a:srgbClr val="0070C0"/>
                </a:solidFill>
              </a:rPr>
              <a:t>, </a:t>
            </a:r>
            <a:r>
              <a:rPr lang="es-CO" dirty="0" smtClean="0"/>
              <a:t>dice: Y </a:t>
            </a:r>
            <a:r>
              <a:rPr lang="es-CO" dirty="0"/>
              <a:t>estaba allí el pozo de Jacob. Entonces Jesús, cansado del camino, se sentó así junto al pozo. Era como la hora sexta. </a:t>
            </a:r>
          </a:p>
        </p:txBody>
      </p:sp>
      <p:sp>
        <p:nvSpPr>
          <p:cNvPr id="4" name="3 Rectángulo"/>
          <p:cNvSpPr/>
          <p:nvPr/>
        </p:nvSpPr>
        <p:spPr>
          <a:xfrm>
            <a:off x="611560" y="2530624"/>
            <a:ext cx="4968552" cy="2246769"/>
          </a:xfrm>
          <a:prstGeom prst="rect">
            <a:avLst/>
          </a:prstGeom>
          <a:scene3d>
            <a:camera prst="isometricOffAxis1Right"/>
            <a:lightRig rig="threePt" dir="t"/>
          </a:scene3d>
        </p:spPr>
        <p:txBody>
          <a:bodyPr wrap="square">
            <a:spAutoFit/>
          </a:bodyPr>
          <a:lstStyle/>
          <a:p>
            <a:r>
              <a:rPr lang="es-CO" sz="2800" b="1" dirty="0" smtClean="0">
                <a:solidFill>
                  <a:srgbClr val="FF0000"/>
                </a:solidFill>
              </a:rPr>
              <a:t>Vino </a:t>
            </a:r>
            <a:r>
              <a:rPr lang="es-CO" sz="2800" b="1" dirty="0">
                <a:solidFill>
                  <a:srgbClr val="FF0000"/>
                </a:solidFill>
              </a:rPr>
              <a:t>una mujer de Samaria a sacar agua; y Jesús le dijo: </a:t>
            </a:r>
            <a:r>
              <a:rPr lang="es-CO" sz="2800" b="1" u="sng" dirty="0" smtClean="0">
                <a:solidFill>
                  <a:srgbClr val="FF0000"/>
                </a:solidFill>
              </a:rPr>
              <a:t>DAME DE BEBER</a:t>
            </a:r>
            <a:r>
              <a:rPr lang="es-CO" sz="2800" b="1" dirty="0" smtClean="0">
                <a:solidFill>
                  <a:srgbClr val="FF0000"/>
                </a:solidFill>
              </a:rPr>
              <a:t>. </a:t>
            </a:r>
            <a:r>
              <a:rPr lang="es-CO" sz="2800" b="1" dirty="0">
                <a:solidFill>
                  <a:srgbClr val="FF0000"/>
                </a:solidFill>
              </a:rPr>
              <a:t>Pues sus discípulos habían ido a la ciudad a comprar de comer.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060848"/>
            <a:ext cx="2521818" cy="2880321"/>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5057873"/>
            <a:ext cx="8280920" cy="1815882"/>
          </a:xfrm>
          <a:prstGeom prst="rect">
            <a:avLst/>
          </a:prstGeom>
          <a:solidFill>
            <a:schemeClr val="accent4">
              <a:lumMod val="40000"/>
              <a:lumOff val="60000"/>
            </a:schemeClr>
          </a:solidFill>
        </p:spPr>
        <p:txBody>
          <a:bodyPr wrap="square">
            <a:spAutoFit/>
          </a:bodyPr>
          <a:lstStyle/>
          <a:p>
            <a:r>
              <a:rPr lang="es-CO" sz="2800" dirty="0" smtClean="0"/>
              <a:t>La </a:t>
            </a:r>
            <a:r>
              <a:rPr lang="es-CO" sz="2800" dirty="0"/>
              <a:t>mujer samaritana le dijo: ¿Cómo tú, siendo judío, me pides a mí de beber, que soy mujer samaritana? </a:t>
            </a:r>
            <a:r>
              <a:rPr lang="es-CO" sz="2800" b="1" dirty="0" smtClean="0"/>
              <a:t>PORQUE JUDÍOS Y SAMARITANOS NO SE TRATAN ENTRE SÍ</a:t>
            </a:r>
            <a:endParaRPr lang="es-CO" sz="2800" b="1" dirty="0"/>
          </a:p>
        </p:txBody>
      </p:sp>
    </p:spTree>
    <p:extLst>
      <p:ext uri="{BB962C8B-B14F-4D97-AF65-F5344CB8AC3E}">
        <p14:creationId xmlns:p14="http://schemas.microsoft.com/office/powerpoint/2010/main" val="6521507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solidFill>
        </p:spPr>
        <p:txBody>
          <a:bodyPr/>
          <a:lstStyle/>
          <a:p>
            <a:r>
              <a:rPr lang="es-CO" b="1" dirty="0" smtClean="0">
                <a:solidFill>
                  <a:schemeClr val="bg1"/>
                </a:solidFill>
              </a:rPr>
              <a:t>¿Qué rebela este texto bíblico?</a:t>
            </a:r>
            <a:endParaRPr lang="es-CO" b="1" dirty="0">
              <a:solidFill>
                <a:schemeClr val="bg1"/>
              </a:solidFill>
            </a:endParaRPr>
          </a:p>
        </p:txBody>
      </p:sp>
      <p:sp>
        <p:nvSpPr>
          <p:cNvPr id="3" name="2 Marcador de contenido"/>
          <p:cNvSpPr>
            <a:spLocks noGrp="1"/>
          </p:cNvSpPr>
          <p:nvPr>
            <p:ph idx="1"/>
          </p:nvPr>
        </p:nvSpPr>
        <p:spPr>
          <a:xfrm>
            <a:off x="2699792" y="1600201"/>
            <a:ext cx="3816424" cy="2548880"/>
          </a:xfrm>
        </p:spPr>
        <p:txBody>
          <a:bodyPr>
            <a:normAutofit fontScale="85000" lnSpcReduction="20000"/>
          </a:bodyPr>
          <a:lstStyle/>
          <a:p>
            <a:pPr marL="0" indent="0" algn="ctr">
              <a:buNone/>
            </a:pPr>
            <a:r>
              <a:rPr lang="es-CO" dirty="0" smtClean="0"/>
              <a:t>Este texto nos rebela la rivalidad que existía entre estos dos grupos de «</a:t>
            </a:r>
            <a:r>
              <a:rPr lang="es-CO" b="1" u="sng" dirty="0" smtClean="0"/>
              <a:t>creyentes</a:t>
            </a:r>
            <a:r>
              <a:rPr lang="es-CO" dirty="0" smtClean="0"/>
              <a:t>», la mujer se niega a satisfacer la sed de este hombre, por el solo hechos de ser judío, </a:t>
            </a:r>
            <a:endParaRPr lang="es-CO" b="1" dirty="0">
              <a:solidFill>
                <a:srgbClr val="0070C0"/>
              </a:solidFill>
            </a:endParaRPr>
          </a:p>
        </p:txBody>
      </p:sp>
      <p:sp>
        <p:nvSpPr>
          <p:cNvPr id="4" name="3 Rectángulo"/>
          <p:cNvSpPr/>
          <p:nvPr/>
        </p:nvSpPr>
        <p:spPr>
          <a:xfrm>
            <a:off x="899592" y="4452293"/>
            <a:ext cx="6480720" cy="1815882"/>
          </a:xfrm>
          <a:prstGeom prst="rect">
            <a:avLst/>
          </a:prstGeom>
          <a:solidFill>
            <a:schemeClr val="bg2">
              <a:lumMod val="90000"/>
            </a:schemeClr>
          </a:solidFill>
        </p:spPr>
        <p:txBody>
          <a:bodyPr wrap="square">
            <a:spAutoFit/>
          </a:bodyPr>
          <a:lstStyle/>
          <a:p>
            <a:pPr algn="ctr"/>
            <a:r>
              <a:rPr lang="es-CO" sz="2800" dirty="0"/>
              <a:t>los judíos decían que era en Jerusalén donde se debía orar, y los samaritanos decían que era en ese monte, donde estaba el poso de Jacob </a:t>
            </a:r>
            <a:r>
              <a:rPr lang="es-CO" sz="2800" b="1" u="sng" dirty="0">
                <a:solidFill>
                  <a:srgbClr val="FF0000"/>
                </a:solidFill>
              </a:rPr>
              <a:t>(Juan 4:20).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00808"/>
            <a:ext cx="2304256" cy="230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700809"/>
            <a:ext cx="2304256" cy="2301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147940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2">
              <a:lumMod val="90000"/>
            </a:schemeClr>
          </a:solidFill>
        </p:spPr>
        <p:txBody>
          <a:bodyPr>
            <a:normAutofit fontScale="85000" lnSpcReduction="20000"/>
          </a:bodyPr>
          <a:lstStyle/>
          <a:p>
            <a:pPr marL="0" indent="0" algn="ctr">
              <a:buNone/>
            </a:pPr>
            <a:r>
              <a:rPr lang="es-CO" sz="4000" b="1" dirty="0" smtClean="0"/>
              <a:t>El texto para este tema se encuentra en </a:t>
            </a:r>
            <a:r>
              <a:rPr lang="es-CO" sz="4000" b="1" u="sng" dirty="0" smtClean="0">
                <a:solidFill>
                  <a:srgbClr val="FF0000"/>
                </a:solidFill>
              </a:rPr>
              <a:t>Lucas 17:11-19</a:t>
            </a:r>
            <a:r>
              <a:rPr lang="es-CO" sz="4000" b="1" dirty="0" smtClean="0"/>
              <a:t>.</a:t>
            </a:r>
            <a:endParaRPr lang="es-CO" b="1" dirty="0" smtClean="0"/>
          </a:p>
          <a:p>
            <a:pPr marL="0" indent="0" algn="ctr">
              <a:buNone/>
            </a:pPr>
            <a:r>
              <a:rPr lang="es-CO" b="1" baseline="30000" dirty="0" smtClean="0"/>
              <a:t>11 </a:t>
            </a:r>
            <a:r>
              <a:rPr lang="es-CO" dirty="0"/>
              <a:t>Yendo Jesús a Jerusalén, pasaba entre Samaria y Galilea. </a:t>
            </a:r>
            <a:r>
              <a:rPr lang="es-CO" b="1" baseline="30000" dirty="0" smtClean="0"/>
              <a:t>12 </a:t>
            </a:r>
            <a:r>
              <a:rPr lang="es-CO" dirty="0"/>
              <a:t>Y al entrar en una aldea, le salieron al encuentro diez hombres leprosos, los cuales se pararon de </a:t>
            </a:r>
            <a:r>
              <a:rPr lang="es-CO" dirty="0" smtClean="0"/>
              <a:t>lejos</a:t>
            </a:r>
            <a:r>
              <a:rPr lang="es-CO" dirty="0"/>
              <a:t> </a:t>
            </a:r>
            <a:r>
              <a:rPr lang="es-CO" b="1" baseline="30000" dirty="0" smtClean="0"/>
              <a:t>13 </a:t>
            </a:r>
            <a:r>
              <a:rPr lang="es-CO" dirty="0"/>
              <a:t>y alzaron la voz, diciendo: ¡Jesús, Maestro, ten misericordia de nosotros</a:t>
            </a:r>
            <a:r>
              <a:rPr lang="es-CO" dirty="0" smtClean="0"/>
              <a:t>!</a:t>
            </a:r>
            <a:endParaRPr lang="es-CO" dirty="0"/>
          </a:p>
          <a:p>
            <a:pPr marL="0" indent="0" algn="ctr">
              <a:buNone/>
            </a:pPr>
            <a:r>
              <a:rPr lang="es-CO" b="1" baseline="30000" dirty="0"/>
              <a:t>14 </a:t>
            </a:r>
            <a:r>
              <a:rPr lang="es-CO" dirty="0"/>
              <a:t>Cuando él los vio, les dijo: Id, mostraos a los sacerdotes. </a:t>
            </a:r>
            <a:r>
              <a:rPr lang="es-CO" u="sng" dirty="0"/>
              <a:t>Y aconteció que mientras iban, fueron </a:t>
            </a:r>
            <a:r>
              <a:rPr lang="es-CO" u="sng" dirty="0" smtClean="0"/>
              <a:t>limpiados</a:t>
            </a:r>
            <a:r>
              <a:rPr lang="es-CO" dirty="0" smtClean="0"/>
              <a:t>.</a:t>
            </a:r>
            <a:r>
              <a:rPr lang="es-CO" dirty="0"/>
              <a:t> </a:t>
            </a:r>
            <a:r>
              <a:rPr lang="es-CO" b="1" baseline="30000" dirty="0" smtClean="0"/>
              <a:t>15 </a:t>
            </a:r>
            <a:r>
              <a:rPr lang="es-CO" dirty="0"/>
              <a:t>Entonces uno de ellos, viendo que había sido sanado, volvió, glorificando a Dios a gran voz,  </a:t>
            </a:r>
            <a:r>
              <a:rPr lang="es-CO" b="1" baseline="30000" dirty="0" smtClean="0"/>
              <a:t>16 </a:t>
            </a:r>
            <a:r>
              <a:rPr lang="es-CO" dirty="0"/>
              <a:t>y se postró rostro en tierra a sus pies, dándole gracias; y éste era </a:t>
            </a:r>
            <a:r>
              <a:rPr lang="es-CO" u="sng" dirty="0"/>
              <a:t>samaritano</a:t>
            </a:r>
            <a:r>
              <a:rPr lang="es-CO" dirty="0"/>
              <a:t>. </a:t>
            </a:r>
          </a:p>
          <a:p>
            <a:pPr marL="0" indent="0">
              <a:buNone/>
            </a:pPr>
            <a:r>
              <a:rPr lang="es-CO" b="1" baseline="30000" dirty="0"/>
              <a:t>17 </a:t>
            </a:r>
            <a:r>
              <a:rPr lang="es-CO" dirty="0"/>
              <a:t>Respondiendo Jesús, dijo: ¿No son diez los que fueron limpiados? Y los nueve, ¿dónde </a:t>
            </a:r>
            <a:r>
              <a:rPr lang="es-CO" dirty="0" smtClean="0"/>
              <a:t>están?</a:t>
            </a:r>
            <a:r>
              <a:rPr lang="es-CO" dirty="0"/>
              <a:t> </a:t>
            </a:r>
            <a:r>
              <a:rPr lang="es-CO" b="1" baseline="30000" dirty="0" smtClean="0"/>
              <a:t>18 </a:t>
            </a:r>
            <a:r>
              <a:rPr lang="es-CO" dirty="0"/>
              <a:t>¿No hubo quien volviese y diese gloria a Dios sino este extranjero? </a:t>
            </a:r>
          </a:p>
          <a:p>
            <a:pPr marL="0" indent="0" algn="ctr">
              <a:buNone/>
            </a:pPr>
            <a:r>
              <a:rPr lang="es-CO" b="1" baseline="30000" dirty="0"/>
              <a:t>19 </a:t>
            </a:r>
            <a:r>
              <a:rPr lang="es-CO" dirty="0"/>
              <a:t>Y le dijo: Levántate, vete; tu fe te ha salvado.</a:t>
            </a:r>
          </a:p>
        </p:txBody>
      </p:sp>
    </p:spTree>
    <p:extLst>
      <p:ext uri="{BB962C8B-B14F-4D97-AF65-F5344CB8AC3E}">
        <p14:creationId xmlns:p14="http://schemas.microsoft.com/office/powerpoint/2010/main" val="4637342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Los diez leprosos eran «creyentes»</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916832"/>
            <a:ext cx="604867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463073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544616"/>
          </a:xfrm>
          <a:solidFill>
            <a:srgbClr val="002060"/>
          </a:solidFill>
        </p:spPr>
        <p:txBody>
          <a:bodyPr>
            <a:normAutofit lnSpcReduction="10000"/>
          </a:bodyPr>
          <a:lstStyle/>
          <a:p>
            <a:pPr marL="0" indent="0" algn="ctr">
              <a:buNone/>
            </a:pPr>
            <a:endParaRPr lang="es-CO" sz="4400" dirty="0" smtClean="0"/>
          </a:p>
          <a:p>
            <a:pPr marL="0" indent="0" algn="ctr">
              <a:buNone/>
            </a:pPr>
            <a:r>
              <a:rPr lang="es-CO" sz="4400" dirty="0" smtClean="0">
                <a:solidFill>
                  <a:srgbClr val="FFFF00"/>
                </a:solidFill>
              </a:rPr>
              <a:t>Recuerde que los judíos no se trataban con los samaritanos, y Jesús se presenta allí quizá, con un propósito definido, demostrar que para Dios no debe existir diferencia de razas ni nacionalidad, para Él todos somos iguales. </a:t>
            </a:r>
            <a:endParaRPr lang="es-CO" sz="4400" dirty="0">
              <a:solidFill>
                <a:srgbClr val="FFFF00"/>
              </a:solidFill>
            </a:endParaRPr>
          </a:p>
          <a:p>
            <a:endParaRPr lang="es-CO" dirty="0"/>
          </a:p>
        </p:txBody>
      </p:sp>
    </p:spTree>
    <p:extLst>
      <p:ext uri="{BB962C8B-B14F-4D97-AF65-F5344CB8AC3E}">
        <p14:creationId xmlns:p14="http://schemas.microsoft.com/office/powerpoint/2010/main" val="284230060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40000"/>
              <a:lumOff val="60000"/>
            </a:schemeClr>
          </a:solidFill>
        </p:spPr>
        <p:txBody>
          <a:bodyPr>
            <a:normAutofit fontScale="85000" lnSpcReduction="10000"/>
          </a:bodyPr>
          <a:lstStyle/>
          <a:p>
            <a:pPr marL="0" indent="0" algn="ctr">
              <a:buNone/>
            </a:pPr>
            <a:r>
              <a:rPr lang="es-CO" sz="3300" b="1" u="sng" dirty="0" smtClean="0"/>
              <a:t>El texto dice: «Los </a:t>
            </a:r>
            <a:r>
              <a:rPr lang="es-CO" sz="3300" b="1" u="sng" dirty="0"/>
              <a:t>leprosos se pararon a lo </a:t>
            </a:r>
            <a:r>
              <a:rPr lang="es-CO" sz="3300" b="1" u="sng" dirty="0" smtClean="0"/>
              <a:t>lejos» </a:t>
            </a:r>
          </a:p>
          <a:p>
            <a:pPr marL="0" indent="0" algn="ctr">
              <a:buNone/>
            </a:pPr>
            <a:endParaRPr lang="es-CO" sz="3000" dirty="0" smtClean="0"/>
          </a:p>
          <a:p>
            <a:pPr marL="0" indent="0" algn="ctr">
              <a:buNone/>
            </a:pPr>
            <a:r>
              <a:rPr lang="es-CO" sz="3000" dirty="0" smtClean="0"/>
              <a:t>Para saber ¿Por qué se «pararon a lo lejos»? </a:t>
            </a:r>
            <a:r>
              <a:rPr lang="es-CO" sz="3000" b="1" dirty="0" smtClean="0">
                <a:solidFill>
                  <a:srgbClr val="FF0000"/>
                </a:solidFill>
              </a:rPr>
              <a:t>(véase </a:t>
            </a:r>
            <a:r>
              <a:rPr lang="es-CO" sz="3000" dirty="0">
                <a:solidFill>
                  <a:srgbClr val="FF0000"/>
                </a:solidFill>
              </a:rPr>
              <a:t>Lev 13:45-46 ; </a:t>
            </a:r>
            <a:r>
              <a:rPr lang="es-CO" sz="3000" dirty="0" smtClean="0">
                <a:solidFill>
                  <a:srgbClr val="FF0000"/>
                </a:solidFill>
              </a:rPr>
              <a:t>Núm. 5:2,3). </a:t>
            </a:r>
          </a:p>
          <a:p>
            <a:pPr marL="0" indent="0" algn="ctr">
              <a:buNone/>
            </a:pPr>
            <a:r>
              <a:rPr lang="es-CO" sz="3000" dirty="0" smtClean="0"/>
              <a:t>No </a:t>
            </a:r>
            <a:r>
              <a:rPr lang="es-CO" sz="3000" dirty="0"/>
              <a:t>era una distancia fija; pero una autoridad establecía que fueran por lo menos cincuenta metros los que separaran al leproso de los sanos. Ahí vemos el absoluto aislamiento en que tenían que vivir los leprosos.</a:t>
            </a:r>
          </a:p>
          <a:p>
            <a:pPr marL="0" indent="0" algn="ctr">
              <a:buNone/>
            </a:pPr>
            <a:r>
              <a:rPr lang="es-CO" sz="3000" dirty="0"/>
              <a:t>Esta es la historia </a:t>
            </a:r>
            <a:r>
              <a:rPr lang="es-CO" sz="3000" dirty="0" smtClean="0"/>
              <a:t>Bíblica </a:t>
            </a:r>
            <a:r>
              <a:rPr lang="es-CO" sz="3000" dirty="0"/>
              <a:t>que nos </a:t>
            </a:r>
            <a:r>
              <a:rPr lang="es-CO" sz="3000" dirty="0" smtClean="0"/>
              <a:t>muestra la </a:t>
            </a:r>
            <a:r>
              <a:rPr lang="es-CO" sz="3000" dirty="0"/>
              <a:t>realidad de la ingratitud. Los leprosos clamaron a Jesús en una situación desesperada; </a:t>
            </a:r>
            <a:r>
              <a:rPr lang="es-CO" sz="3000" dirty="0" smtClean="0"/>
              <a:t>¡JESÚS, MAESTRO, TEN MISERICORDIA DE NOSOTROS!</a:t>
            </a:r>
          </a:p>
          <a:p>
            <a:pPr marL="0" indent="0" algn="ctr">
              <a:buNone/>
            </a:pPr>
            <a:r>
              <a:rPr lang="es-CO" sz="3000" dirty="0" smtClean="0"/>
              <a:t>Él </a:t>
            </a:r>
            <a:r>
              <a:rPr lang="es-CO" sz="3000" dirty="0"/>
              <a:t>los curó, y nueve de los diez no volvieron a darle las gracias. Eso es lo que suele pasar: una vez que se ha obtenido lo que se necesitaba, no se vuelve ni para dar las gracias.</a:t>
            </a:r>
          </a:p>
          <a:p>
            <a:endParaRPr lang="es-CO" dirty="0"/>
          </a:p>
        </p:txBody>
      </p:sp>
    </p:spTree>
    <p:extLst>
      <p:ext uri="{BB962C8B-B14F-4D97-AF65-F5344CB8AC3E}">
        <p14:creationId xmlns:p14="http://schemas.microsoft.com/office/powerpoint/2010/main" val="252698176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080120"/>
          </a:xfrm>
          <a:solidFill>
            <a:schemeClr val="bg2">
              <a:lumMod val="75000"/>
            </a:schemeClr>
          </a:solidFill>
        </p:spPr>
        <p:txBody>
          <a:bodyPr>
            <a:normAutofit fontScale="92500" lnSpcReduction="10000"/>
          </a:bodyPr>
          <a:lstStyle/>
          <a:p>
            <a:pPr marL="0" indent="0">
              <a:buNone/>
            </a:pPr>
            <a:r>
              <a:rPr lang="es-CO" sz="3800" b="1" dirty="0" smtClean="0"/>
              <a:t>Este comportamientos indica al menos tres cosas:</a:t>
            </a:r>
          </a:p>
        </p:txBody>
      </p:sp>
      <p:sp>
        <p:nvSpPr>
          <p:cNvPr id="2" name="1 Rectángulo"/>
          <p:cNvSpPr/>
          <p:nvPr/>
        </p:nvSpPr>
        <p:spPr>
          <a:xfrm>
            <a:off x="611560" y="1700808"/>
            <a:ext cx="5904656" cy="2862322"/>
          </a:xfrm>
          <a:prstGeom prst="rect">
            <a:avLst/>
          </a:prstGeom>
          <a:scene3d>
            <a:camera prst="isometricOffAxis1Right"/>
            <a:lightRig rig="threePt" dir="t"/>
          </a:scene3d>
        </p:spPr>
        <p:txBody>
          <a:bodyPr wrap="square">
            <a:spAutoFit/>
          </a:bodyPr>
          <a:lstStyle/>
          <a:p>
            <a:r>
              <a:rPr lang="es-CO" sz="4000" b="1" dirty="0"/>
              <a:t>1</a:t>
            </a:r>
            <a:r>
              <a:rPr lang="es-CO" sz="4000" b="1" dirty="0" smtClean="0"/>
              <a:t>).</a:t>
            </a:r>
            <a:r>
              <a:rPr lang="es-CO" sz="3200" dirty="0" smtClean="0"/>
              <a:t> </a:t>
            </a:r>
            <a:r>
              <a:rPr lang="es-CO" sz="2800" b="1" u="sng" dirty="0"/>
              <a:t>A menudo </a:t>
            </a:r>
            <a:r>
              <a:rPr lang="es-CO" sz="2800" b="1" u="sng" dirty="0" smtClean="0"/>
              <a:t>somos desagradecidos </a:t>
            </a:r>
            <a:r>
              <a:rPr lang="es-CO" sz="2800" b="1" u="sng" dirty="0"/>
              <a:t>con nuestros padres</a:t>
            </a:r>
            <a:r>
              <a:rPr lang="es-CO" sz="2800" dirty="0"/>
              <a:t>. Hubo una época de nuestra vida en la que cuando éramos bebes, si nos hubieran abandonado unos pocos días, nos habríamos muerto.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2427337" cy="2592288"/>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941168"/>
            <a:ext cx="7920880" cy="1569660"/>
          </a:xfrm>
          <a:prstGeom prst="rect">
            <a:avLst/>
          </a:prstGeom>
          <a:solidFill>
            <a:schemeClr val="bg2">
              <a:lumMod val="75000"/>
            </a:schemeClr>
          </a:solidFill>
        </p:spPr>
        <p:txBody>
          <a:bodyPr wrap="square">
            <a:spAutoFit/>
          </a:bodyPr>
          <a:lstStyle/>
          <a:p>
            <a:r>
              <a:rPr lang="es-CO" sz="2400" dirty="0"/>
              <a:t>De todas </a:t>
            </a:r>
            <a:r>
              <a:rPr lang="es-CO" sz="2400" dirty="0" smtClean="0"/>
              <a:t>las </a:t>
            </a:r>
            <a:r>
              <a:rPr lang="es-CO" sz="2400" dirty="0"/>
              <a:t>criaturas, el ser humano es el que tarda más en independizarse de sus padres. Pero a veces llega el día en que los padres son una molestia, y muchos jóvenes no están dispuestos a pagar la deuda de gratitud que les deben.</a:t>
            </a:r>
          </a:p>
        </p:txBody>
      </p:sp>
    </p:spTree>
    <p:extLst>
      <p:ext uri="{BB962C8B-B14F-4D97-AF65-F5344CB8AC3E}">
        <p14:creationId xmlns:p14="http://schemas.microsoft.com/office/powerpoint/2010/main" val="952788776"/>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411760" y="476673"/>
            <a:ext cx="4104456" cy="3312368"/>
          </a:xfrm>
        </p:spPr>
        <p:txBody>
          <a:bodyPr>
            <a:normAutofit fontScale="70000" lnSpcReduction="20000"/>
          </a:bodyPr>
          <a:lstStyle/>
          <a:p>
            <a:pPr marL="0" indent="0" algn="ctr">
              <a:buNone/>
            </a:pPr>
            <a:r>
              <a:rPr lang="es-CO" sz="4600" b="1" dirty="0"/>
              <a:t>2</a:t>
            </a:r>
            <a:r>
              <a:rPr lang="es-CO" sz="4600" b="1" dirty="0" smtClean="0"/>
              <a:t>).  </a:t>
            </a:r>
            <a:r>
              <a:rPr lang="es-CO" sz="3400" b="1" u="sng" dirty="0"/>
              <a:t>A menudo somos desagradecidos con nuestros semejantes</a:t>
            </a:r>
            <a:r>
              <a:rPr lang="es-CO" sz="3400" dirty="0"/>
              <a:t>. Será raro entre nosotros el </a:t>
            </a:r>
            <a:r>
              <a:rPr lang="es-CO" sz="3400" dirty="0" smtClean="0"/>
              <a:t>que, siendo ya independientes, no </a:t>
            </a:r>
            <a:r>
              <a:rPr lang="es-CO" sz="3400" dirty="0"/>
              <a:t>haya recibido una ayuda considerable en algún momento de necesidad, y más raro el que haya devuelto la deuda de gratitud que contrajo</a:t>
            </a:r>
            <a:r>
              <a:rPr lang="es-CO" dirty="0"/>
              <a:t>. </a:t>
            </a:r>
          </a:p>
        </p:txBody>
      </p:sp>
      <p:sp>
        <p:nvSpPr>
          <p:cNvPr id="4" name="3 Rectángulo"/>
          <p:cNvSpPr/>
          <p:nvPr/>
        </p:nvSpPr>
        <p:spPr>
          <a:xfrm>
            <a:off x="1390259" y="4618002"/>
            <a:ext cx="6624736" cy="1815882"/>
          </a:xfrm>
          <a:prstGeom prst="rect">
            <a:avLst/>
          </a:prstGeom>
          <a:scene3d>
            <a:camera prst="isometricOffAxis1Right"/>
            <a:lightRig rig="threePt" dir="t"/>
          </a:scene3d>
        </p:spPr>
        <p:txBody>
          <a:bodyPr wrap="square">
            <a:spAutoFit/>
          </a:bodyPr>
          <a:lstStyle/>
          <a:p>
            <a:pPr algn="ctr"/>
            <a:r>
              <a:rPr lang="es-CO" sz="2800" b="1" dirty="0">
                <a:solidFill>
                  <a:srgbClr val="FF0000"/>
                </a:solidFill>
              </a:rPr>
              <a:t>A veces un amigo, o maestro, o médico, hace algo por nosotros que nunca podremos pagar; pero lo malo es que hasta lo olvidamos.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620688"/>
            <a:ext cx="2319511"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96804"/>
            <a:ext cx="2088232" cy="2904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331822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5444" y="1340768"/>
            <a:ext cx="5410944" cy="2880320"/>
          </a:xfrm>
          <a:scene3d>
            <a:camera prst="isometricOffAxis1Right"/>
            <a:lightRig rig="threePt" dir="t"/>
          </a:scene3d>
        </p:spPr>
        <p:txBody>
          <a:bodyPr>
            <a:normAutofit fontScale="85000" lnSpcReduction="20000"/>
          </a:bodyPr>
          <a:lstStyle/>
          <a:p>
            <a:pPr marL="0" indent="0">
              <a:buNone/>
            </a:pPr>
            <a:r>
              <a:rPr lang="es-CO" dirty="0" smtClean="0">
                <a:solidFill>
                  <a:srgbClr val="FF0000"/>
                </a:solidFill>
              </a:rPr>
              <a:t>En </a:t>
            </a:r>
            <a:r>
              <a:rPr lang="es-CO" dirty="0">
                <a:solidFill>
                  <a:srgbClr val="FF0000"/>
                </a:solidFill>
              </a:rPr>
              <a:t>algún momento de amarga necesidad hemos orado con intensidad desesperada; pero pasó aquella situación, y nos olvidamos de Dios. Dios dio a su amado Hijo por nosotros a la muerte de cruz, y muchos no le hemos dado ni siquiera las gracias. </a:t>
            </a:r>
          </a:p>
          <a:p>
            <a:endParaRPr lang="es-CO" dirty="0"/>
          </a:p>
        </p:txBody>
      </p:sp>
      <p:sp>
        <p:nvSpPr>
          <p:cNvPr id="4" name="3 Rectángulo"/>
          <p:cNvSpPr/>
          <p:nvPr/>
        </p:nvSpPr>
        <p:spPr>
          <a:xfrm>
            <a:off x="467544" y="404664"/>
            <a:ext cx="8280920" cy="646331"/>
          </a:xfrm>
          <a:prstGeom prst="rect">
            <a:avLst/>
          </a:prstGeom>
          <a:solidFill>
            <a:schemeClr val="bg2">
              <a:lumMod val="75000"/>
            </a:schemeClr>
          </a:solidFill>
        </p:spPr>
        <p:txBody>
          <a:bodyPr wrap="square">
            <a:spAutoFit/>
          </a:bodyPr>
          <a:lstStyle/>
          <a:p>
            <a:r>
              <a:rPr lang="es-CO" sz="3600" b="1" dirty="0"/>
              <a:t>3). </a:t>
            </a:r>
            <a:r>
              <a:rPr lang="es-CO" sz="3200" b="1" u="sng" dirty="0"/>
              <a:t>A menudo somos desagradecidos con Dios.</a:t>
            </a:r>
          </a:p>
        </p:txBody>
      </p:sp>
      <p:sp>
        <p:nvSpPr>
          <p:cNvPr id="5" name="4 Rectángulo"/>
          <p:cNvSpPr/>
          <p:nvPr/>
        </p:nvSpPr>
        <p:spPr>
          <a:xfrm>
            <a:off x="501466" y="4653136"/>
            <a:ext cx="7958965" cy="2092881"/>
          </a:xfrm>
          <a:prstGeom prst="rect">
            <a:avLst/>
          </a:prstGeom>
          <a:solidFill>
            <a:schemeClr val="bg2">
              <a:lumMod val="75000"/>
            </a:schemeClr>
          </a:solidFill>
        </p:spPr>
        <p:txBody>
          <a:bodyPr wrap="square">
            <a:spAutoFit/>
          </a:bodyPr>
          <a:lstStyle/>
          <a:p>
            <a:r>
              <a:rPr lang="es-CO" sz="2800" dirty="0"/>
              <a:t>La mejor gratitud es tratar de ser un poco más dignos, o menos indignos, de su bondad y misericordia. </a:t>
            </a:r>
            <a:r>
              <a:rPr lang="es-CO" sz="2800" dirty="0" smtClean="0"/>
              <a:t>"</a:t>
            </a:r>
            <a:r>
              <a:rPr lang="es-CO" sz="2800" dirty="0" smtClean="0">
                <a:latin typeface="Agency FB" pitchFamily="34" charset="0"/>
              </a:rPr>
              <a:t>Bendice</a:t>
            </a:r>
            <a:r>
              <a:rPr lang="es-CO" sz="2800" dirty="0">
                <a:latin typeface="Agency FB" pitchFamily="34" charset="0"/>
              </a:rPr>
              <a:t>, alma mía al Señor, y no olvides ninguno de sus beneficios</a:t>
            </a:r>
            <a:r>
              <a:rPr lang="es-CO" sz="2800" dirty="0" smtClean="0"/>
              <a:t>», dice el </a:t>
            </a:r>
            <a:r>
              <a:rPr lang="es-CO" sz="2800" dirty="0" smtClean="0">
                <a:solidFill>
                  <a:srgbClr val="FF0000"/>
                </a:solidFill>
              </a:rPr>
              <a:t>Sal. 103:2.</a:t>
            </a:r>
            <a:endParaRPr lang="es-CO" sz="2800" dirty="0">
              <a:solidFill>
                <a:srgbClr val="FF0000"/>
              </a:solidFill>
            </a:endParaRP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340768"/>
            <a:ext cx="2319332"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50691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4">
              <a:lumMod val="60000"/>
              <a:lumOff val="40000"/>
            </a:schemeClr>
          </a:solidFill>
        </p:spPr>
        <p:txBody>
          <a:bodyPr>
            <a:normAutofit fontScale="92500"/>
          </a:bodyPr>
          <a:lstStyle/>
          <a:p>
            <a:pPr marL="0" indent="0" algn="ctr">
              <a:buNone/>
            </a:pPr>
            <a:r>
              <a:rPr lang="es-CO" sz="2800" dirty="0" smtClean="0"/>
              <a:t>Jesús </a:t>
            </a:r>
            <a:r>
              <a:rPr lang="es-CO" sz="2800" dirty="0" smtClean="0"/>
              <a:t>les dice a los leprosos: «</a:t>
            </a:r>
            <a:r>
              <a:rPr lang="es-CO" sz="2800" dirty="0" smtClean="0">
                <a:latin typeface="Agency FB" pitchFamily="34" charset="0"/>
              </a:rPr>
              <a:t>Id</a:t>
            </a:r>
            <a:r>
              <a:rPr lang="es-CO" sz="2800" dirty="0">
                <a:latin typeface="Agency FB" pitchFamily="34" charset="0"/>
              </a:rPr>
              <a:t>, mostraos a los </a:t>
            </a:r>
            <a:r>
              <a:rPr lang="es-CO" sz="2800" dirty="0" smtClean="0">
                <a:latin typeface="Agency FB" pitchFamily="34" charset="0"/>
              </a:rPr>
              <a:t>sacerdotes</a:t>
            </a:r>
            <a:r>
              <a:rPr lang="es-CO" sz="2800" dirty="0" smtClean="0"/>
              <a:t>». </a:t>
            </a:r>
            <a:endParaRPr lang="es-CO" sz="2800" dirty="0" smtClean="0"/>
          </a:p>
          <a:p>
            <a:pPr marL="0" indent="0" algn="ctr">
              <a:buNone/>
            </a:pPr>
            <a:endParaRPr lang="es-CO" sz="2800" dirty="0" smtClean="0"/>
          </a:p>
          <a:p>
            <a:pPr marL="0" indent="0" algn="ctr">
              <a:buNone/>
            </a:pPr>
            <a:r>
              <a:rPr lang="es-CO" sz="2800" dirty="0" smtClean="0"/>
              <a:t>¿</a:t>
            </a:r>
            <a:r>
              <a:rPr lang="es-CO" sz="2800" b="1" dirty="0"/>
              <a:t>U</a:t>
            </a:r>
            <a:r>
              <a:rPr lang="es-CO" sz="2800" b="1" dirty="0" smtClean="0"/>
              <a:t>sted creé que Jesús podría haberlos curado inmediatamente</a:t>
            </a:r>
            <a:r>
              <a:rPr lang="es-CO" sz="2800" dirty="0" smtClean="0"/>
              <a:t>? ¡Claro que sí!</a:t>
            </a:r>
          </a:p>
          <a:p>
            <a:pPr marL="0" indent="0" algn="ctr">
              <a:buNone/>
            </a:pPr>
            <a:r>
              <a:rPr lang="es-CO" sz="2800" dirty="0" smtClean="0"/>
              <a:t>¿</a:t>
            </a:r>
            <a:r>
              <a:rPr lang="es-CO" sz="2800" b="1" dirty="0"/>
              <a:t>P</a:t>
            </a:r>
            <a:r>
              <a:rPr lang="es-CO" sz="2800" b="1" dirty="0" smtClean="0"/>
              <a:t>or que les pidió que se mostraran a los sacerdotes</a:t>
            </a:r>
            <a:r>
              <a:rPr lang="es-CO" sz="2800" dirty="0" smtClean="0"/>
              <a:t>?</a:t>
            </a:r>
          </a:p>
          <a:p>
            <a:pPr marL="0" indent="0" algn="ctr">
              <a:buNone/>
            </a:pPr>
            <a:endParaRPr lang="es-CO" sz="2800" dirty="0" smtClean="0"/>
          </a:p>
          <a:p>
            <a:pPr marL="0" indent="0" algn="ctr">
              <a:buNone/>
            </a:pPr>
            <a:r>
              <a:rPr lang="es-CO" sz="2800" dirty="0" smtClean="0"/>
              <a:t>Jesús </a:t>
            </a:r>
            <a:r>
              <a:rPr lang="es-CO" sz="2800" dirty="0" smtClean="0"/>
              <a:t>esperó </a:t>
            </a:r>
            <a:r>
              <a:rPr lang="es-CO" sz="2800" dirty="0" smtClean="0"/>
              <a:t>que los leprosos hicieran su parte, </a:t>
            </a:r>
            <a:r>
              <a:rPr lang="es-CO" sz="2800" dirty="0" smtClean="0"/>
              <a:t>demostrando </a:t>
            </a:r>
            <a:r>
              <a:rPr lang="es-CO" sz="2800" dirty="0" smtClean="0"/>
              <a:t>su fe en él. Tenían que acudir a los mismos sacerdotes que los habían declarado inmundos, y ellos podían haberle respondido a Jesús: «</a:t>
            </a:r>
            <a:r>
              <a:rPr lang="es-CO" sz="2800" dirty="0" smtClean="0">
                <a:latin typeface="Agency FB" pitchFamily="34" charset="0"/>
              </a:rPr>
              <a:t>Señor, fueron ellos los que nos declararon leprosos</a:t>
            </a:r>
            <a:r>
              <a:rPr lang="es-CO" sz="2800" dirty="0" smtClean="0"/>
              <a:t>». Pero el texto dice que inmediatamente obedecieron la orden del Señor</a:t>
            </a:r>
            <a:r>
              <a:rPr lang="es-CO" dirty="0" smtClean="0"/>
              <a:t>. Este acto demostró su fe </a:t>
            </a:r>
            <a:r>
              <a:rPr lang="es-CO" dirty="0"/>
              <a:t>e</a:t>
            </a:r>
            <a:r>
              <a:rPr lang="es-CO" dirty="0" smtClean="0"/>
              <a:t>n la palabra de Jesús. </a:t>
            </a:r>
            <a:endParaRPr lang="es-CO" dirty="0"/>
          </a:p>
        </p:txBody>
      </p:sp>
    </p:spTree>
    <p:extLst>
      <p:ext uri="{BB962C8B-B14F-4D97-AF65-F5344CB8AC3E}">
        <p14:creationId xmlns:p14="http://schemas.microsoft.com/office/powerpoint/2010/main" val="268875863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rgbClr val="002060"/>
          </a:solidFill>
        </p:spPr>
        <p:txBody>
          <a:bodyPr>
            <a:normAutofit fontScale="92500" lnSpcReduction="10000"/>
          </a:bodyPr>
          <a:lstStyle/>
          <a:p>
            <a:pPr marL="0" indent="0" algn="ctr">
              <a:buNone/>
            </a:pPr>
            <a:r>
              <a:rPr lang="es-CO" u="sng" dirty="0" smtClean="0">
                <a:solidFill>
                  <a:schemeClr val="bg1"/>
                </a:solidFill>
              </a:rPr>
              <a:t>Y en la medida que ellos </a:t>
            </a:r>
            <a:r>
              <a:rPr lang="es-CO" u="sng" dirty="0" smtClean="0">
                <a:solidFill>
                  <a:schemeClr val="bg1"/>
                </a:solidFill>
              </a:rPr>
              <a:t>avanzaban </a:t>
            </a:r>
            <a:r>
              <a:rPr lang="es-CO" u="sng" dirty="0" smtClean="0">
                <a:solidFill>
                  <a:schemeClr val="bg1"/>
                </a:solidFill>
              </a:rPr>
              <a:t>la lepra iba desapareciendo</a:t>
            </a:r>
            <a:r>
              <a:rPr lang="es-CO" dirty="0" smtClean="0">
                <a:solidFill>
                  <a:schemeClr val="bg1"/>
                </a:solidFill>
              </a:rPr>
              <a:t>, es lo que llamamos la «santificación», </a:t>
            </a:r>
            <a:r>
              <a:rPr lang="es-CO" u="sng" dirty="0" smtClean="0">
                <a:solidFill>
                  <a:schemeClr val="bg1"/>
                </a:solidFill>
              </a:rPr>
              <a:t>Dios </a:t>
            </a:r>
            <a:r>
              <a:rPr lang="es-CO" u="sng" dirty="0" smtClean="0">
                <a:solidFill>
                  <a:schemeClr val="bg1"/>
                </a:solidFill>
              </a:rPr>
              <a:t>hace </a:t>
            </a:r>
            <a:r>
              <a:rPr lang="es-CO" u="sng" dirty="0" smtClean="0">
                <a:solidFill>
                  <a:schemeClr val="bg1"/>
                </a:solidFill>
              </a:rPr>
              <a:t>su parte, pero tu tienes que </a:t>
            </a:r>
            <a:r>
              <a:rPr lang="es-CO" u="sng" dirty="0" smtClean="0">
                <a:solidFill>
                  <a:schemeClr val="bg1"/>
                </a:solidFill>
              </a:rPr>
              <a:t>hacer </a:t>
            </a:r>
            <a:r>
              <a:rPr lang="es-CO" u="sng" dirty="0" smtClean="0">
                <a:solidFill>
                  <a:schemeClr val="bg1"/>
                </a:solidFill>
              </a:rPr>
              <a:t>la parte que solamente la tienes que hacer tu solo</a:t>
            </a:r>
            <a:r>
              <a:rPr lang="es-CO" dirty="0" smtClean="0">
                <a:solidFill>
                  <a:schemeClr val="bg1"/>
                </a:solidFill>
              </a:rPr>
              <a:t>. </a:t>
            </a:r>
          </a:p>
          <a:p>
            <a:endParaRPr lang="es-CO" dirty="0">
              <a:solidFill>
                <a:schemeClr val="bg1"/>
              </a:solidFill>
            </a:endParaRPr>
          </a:p>
          <a:p>
            <a:pPr marL="0" indent="0" algn="ctr">
              <a:buNone/>
            </a:pPr>
            <a:r>
              <a:rPr lang="es-CO" b="1" dirty="0" smtClean="0">
                <a:solidFill>
                  <a:srgbClr val="FFFF00"/>
                </a:solidFill>
              </a:rPr>
              <a:t>¿Qué quiere decir con que los leprosos se </a:t>
            </a:r>
            <a:r>
              <a:rPr lang="es-CO" b="1" dirty="0" smtClean="0">
                <a:solidFill>
                  <a:srgbClr val="FFFF00"/>
                </a:solidFill>
              </a:rPr>
              <a:t>pararon </a:t>
            </a:r>
            <a:r>
              <a:rPr lang="es-CO" b="1" dirty="0" smtClean="0">
                <a:solidFill>
                  <a:srgbClr val="FFFF00"/>
                </a:solidFill>
              </a:rPr>
              <a:t>lejos?</a:t>
            </a:r>
          </a:p>
          <a:p>
            <a:pPr marL="0" indent="0">
              <a:buNone/>
            </a:pPr>
            <a:r>
              <a:rPr lang="es-CO" dirty="0" smtClean="0">
                <a:solidFill>
                  <a:schemeClr val="bg1"/>
                </a:solidFill>
              </a:rPr>
              <a:t>    </a:t>
            </a:r>
            <a:endParaRPr lang="es-CO" dirty="0" smtClean="0">
              <a:solidFill>
                <a:schemeClr val="bg1"/>
              </a:solidFill>
            </a:endParaRPr>
          </a:p>
          <a:p>
            <a:pPr marL="0" indent="0" algn="ctr">
              <a:buNone/>
            </a:pPr>
            <a:r>
              <a:rPr lang="es-CO" dirty="0" smtClean="0">
                <a:solidFill>
                  <a:schemeClr val="bg1"/>
                </a:solidFill>
              </a:rPr>
              <a:t>Los </a:t>
            </a:r>
            <a:r>
              <a:rPr lang="es-CO" dirty="0" smtClean="0">
                <a:solidFill>
                  <a:schemeClr val="bg1"/>
                </a:solidFill>
              </a:rPr>
              <a:t>leprosos se pararon lejos porque no querían comprometerse con Jesús, </a:t>
            </a:r>
            <a:r>
              <a:rPr lang="es-CO" u="sng" dirty="0" smtClean="0">
                <a:solidFill>
                  <a:schemeClr val="bg1"/>
                </a:solidFill>
              </a:rPr>
              <a:t>solamente les interesa su curación</a:t>
            </a:r>
            <a:r>
              <a:rPr lang="es-CO" dirty="0" smtClean="0">
                <a:solidFill>
                  <a:schemeClr val="bg1"/>
                </a:solidFill>
              </a:rPr>
              <a:t>. Y una vez obtenido el beneficio se </a:t>
            </a:r>
            <a:r>
              <a:rPr lang="es-CO" dirty="0" smtClean="0">
                <a:solidFill>
                  <a:schemeClr val="bg1"/>
                </a:solidFill>
              </a:rPr>
              <a:t>olvidaron </a:t>
            </a:r>
            <a:r>
              <a:rPr lang="es-CO" dirty="0" smtClean="0">
                <a:solidFill>
                  <a:schemeClr val="bg1"/>
                </a:solidFill>
              </a:rPr>
              <a:t>de Él.  </a:t>
            </a:r>
            <a:endParaRPr lang="es-CO" dirty="0">
              <a:solidFill>
                <a:schemeClr val="bg1"/>
              </a:solidFill>
            </a:endParaRPr>
          </a:p>
        </p:txBody>
      </p:sp>
    </p:spTree>
    <p:extLst>
      <p:ext uri="{BB962C8B-B14F-4D97-AF65-F5344CB8AC3E}">
        <p14:creationId xmlns:p14="http://schemas.microsoft.com/office/powerpoint/2010/main" val="89205988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60000"/>
              <a:lumOff val="40000"/>
            </a:schemeClr>
          </a:solidFill>
          <a:scene3d>
            <a:camera prst="isometricOffAxis1Right"/>
            <a:lightRig rig="threePt" dir="t"/>
          </a:scene3d>
        </p:spPr>
        <p:txBody>
          <a:bodyPr>
            <a:normAutofit fontScale="85000" lnSpcReduction="20000"/>
          </a:bodyPr>
          <a:lstStyle/>
          <a:p>
            <a:pPr marL="0" indent="0">
              <a:buNone/>
            </a:pPr>
            <a:r>
              <a:rPr lang="es-CO" dirty="0" smtClean="0"/>
              <a:t>Pero uno al </a:t>
            </a:r>
            <a:r>
              <a:rPr lang="es-CO" dirty="0" smtClean="0"/>
              <a:t>verse </a:t>
            </a:r>
            <a:r>
              <a:rPr lang="es-CO" dirty="0" smtClean="0"/>
              <a:t>sanado «</a:t>
            </a:r>
            <a:r>
              <a:rPr lang="es-CO" dirty="0">
                <a:latin typeface="Agency FB" pitchFamily="34" charset="0"/>
              </a:rPr>
              <a:t>volvió, glorificando a Dios a gran </a:t>
            </a:r>
            <a:r>
              <a:rPr lang="es-CO" dirty="0" smtClean="0">
                <a:latin typeface="Agency FB" pitchFamily="34" charset="0"/>
              </a:rPr>
              <a:t>voz, </a:t>
            </a:r>
            <a:r>
              <a:rPr lang="es-CO" b="1" baseline="30000" dirty="0" smtClean="0">
                <a:latin typeface="Agency FB" pitchFamily="34" charset="0"/>
              </a:rPr>
              <a:t>16 </a:t>
            </a:r>
            <a:r>
              <a:rPr lang="es-CO" dirty="0">
                <a:latin typeface="Agency FB" pitchFamily="34" charset="0"/>
              </a:rPr>
              <a:t>y se postró rostro en tierra a sus pies, dándole gracias; y éste era </a:t>
            </a:r>
            <a:r>
              <a:rPr lang="es-CO" dirty="0" smtClean="0">
                <a:latin typeface="Agency FB" pitchFamily="34" charset="0"/>
              </a:rPr>
              <a:t>samaritano</a:t>
            </a:r>
            <a:r>
              <a:rPr lang="es-CO" dirty="0" smtClean="0"/>
              <a:t>.</a:t>
            </a:r>
            <a:r>
              <a:rPr lang="es-CO" dirty="0"/>
              <a:t> </a:t>
            </a:r>
            <a:r>
              <a:rPr lang="es-CO" b="1" baseline="30000" dirty="0" smtClean="0"/>
              <a:t>17 </a:t>
            </a:r>
            <a:r>
              <a:rPr lang="es-CO" dirty="0"/>
              <a:t>Respondiendo Jesús, dijo: ¿</a:t>
            </a:r>
            <a:r>
              <a:rPr lang="es-CO" dirty="0">
                <a:latin typeface="Agency FB" pitchFamily="34" charset="0"/>
              </a:rPr>
              <a:t>No son diez los que fueron limpiados? Y los nueve, ¿dónde están? </a:t>
            </a:r>
            <a:r>
              <a:rPr lang="es-CO" b="1" baseline="30000" dirty="0" smtClean="0">
                <a:latin typeface="Agency FB" pitchFamily="34" charset="0"/>
              </a:rPr>
              <a:t>18 </a:t>
            </a:r>
            <a:r>
              <a:rPr lang="es-CO" dirty="0">
                <a:latin typeface="Agency FB" pitchFamily="34" charset="0"/>
              </a:rPr>
              <a:t>¿No hubo quien volviese y diese gloria a Dios sino este extranjero? </a:t>
            </a:r>
            <a:r>
              <a:rPr lang="es-CO" b="1" baseline="30000" dirty="0" smtClean="0">
                <a:latin typeface="Agency FB" pitchFamily="34" charset="0"/>
              </a:rPr>
              <a:t>19 </a:t>
            </a:r>
            <a:r>
              <a:rPr lang="es-CO" dirty="0">
                <a:latin typeface="Agency FB" pitchFamily="34" charset="0"/>
              </a:rPr>
              <a:t>Y le dijo: Levántate, vete; tu fe te ha </a:t>
            </a:r>
            <a:r>
              <a:rPr lang="es-CO" dirty="0" smtClean="0">
                <a:latin typeface="Agency FB" pitchFamily="34" charset="0"/>
              </a:rPr>
              <a:t>salvado»</a:t>
            </a:r>
            <a:r>
              <a:rPr lang="es-CO" dirty="0" smtClean="0"/>
              <a:t>. </a:t>
            </a:r>
          </a:p>
          <a:p>
            <a:pPr marL="0" indent="0">
              <a:buNone/>
            </a:pPr>
            <a:endParaRPr lang="es-CO" dirty="0"/>
          </a:p>
          <a:p>
            <a:pPr marL="0" indent="0">
              <a:buNone/>
            </a:pPr>
            <a:r>
              <a:rPr lang="es-CO" dirty="0" smtClean="0"/>
              <a:t>Aquí vemos </a:t>
            </a:r>
            <a:r>
              <a:rPr lang="es-CO" dirty="0" smtClean="0"/>
              <a:t>que la misericordia de Dios es incondicional, Él </a:t>
            </a:r>
            <a:r>
              <a:rPr lang="es-CO" dirty="0" smtClean="0"/>
              <a:t>hace  </a:t>
            </a:r>
            <a:r>
              <a:rPr lang="es-CO" dirty="0" smtClean="0"/>
              <a:t>«salir </a:t>
            </a:r>
            <a:r>
              <a:rPr lang="es-CO" dirty="0"/>
              <a:t>su sol sobre malos y buenos, y que hace llover sobre justos e </a:t>
            </a:r>
            <a:r>
              <a:rPr lang="es-CO" dirty="0" smtClean="0"/>
              <a:t>injustos» </a:t>
            </a:r>
            <a:r>
              <a:rPr lang="es-CO" dirty="0" smtClean="0">
                <a:solidFill>
                  <a:srgbClr val="FF0000"/>
                </a:solidFill>
              </a:rPr>
              <a:t>(Mateo </a:t>
            </a:r>
            <a:r>
              <a:rPr lang="es-CO" dirty="0" smtClean="0">
                <a:solidFill>
                  <a:srgbClr val="FF0000"/>
                </a:solidFill>
              </a:rPr>
              <a:t>5:45</a:t>
            </a:r>
            <a:r>
              <a:rPr lang="es-CO" dirty="0" smtClean="0">
                <a:solidFill>
                  <a:srgbClr val="FF0000"/>
                </a:solidFill>
              </a:rPr>
              <a:t>).</a:t>
            </a:r>
          </a:p>
          <a:p>
            <a:pPr marL="0" indent="0">
              <a:buNone/>
            </a:pPr>
            <a:endParaRPr lang="es-CO" dirty="0"/>
          </a:p>
          <a:p>
            <a:pPr marL="0" indent="0">
              <a:buNone/>
            </a:pPr>
            <a:r>
              <a:rPr lang="es-CO" dirty="0" smtClean="0"/>
              <a:t>Por </a:t>
            </a:r>
            <a:r>
              <a:rPr lang="es-CO" dirty="0" smtClean="0"/>
              <a:t>supuesto que los otros nueve </a:t>
            </a:r>
            <a:r>
              <a:rPr lang="es-CO" dirty="0" smtClean="0"/>
              <a:t>también </a:t>
            </a:r>
            <a:r>
              <a:rPr lang="es-CO" dirty="0" smtClean="0"/>
              <a:t>fueron sanados de su lepra, pro solamente este samaritano se salvó porque reconoció a Jesús como su </a:t>
            </a:r>
            <a:r>
              <a:rPr lang="es-CO" dirty="0" smtClean="0"/>
              <a:t>salvador. Los demás leprosos, aunque eran Israelitas, se perdieron, fueron sanados físicamente, sí, más no espiritualmente y murieron en sus pecados.</a:t>
            </a:r>
            <a:endParaRPr lang="es-CO" dirty="0"/>
          </a:p>
        </p:txBody>
      </p:sp>
    </p:spTree>
    <p:extLst>
      <p:ext uri="{BB962C8B-B14F-4D97-AF65-F5344CB8AC3E}">
        <p14:creationId xmlns:p14="http://schemas.microsoft.com/office/powerpoint/2010/main" val="12230819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944216"/>
          </a:xfrm>
          <a:solidFill>
            <a:schemeClr val="accent3">
              <a:lumMod val="60000"/>
              <a:lumOff val="40000"/>
            </a:schemeClr>
          </a:solidFill>
        </p:spPr>
        <p:txBody>
          <a:bodyPr>
            <a:normAutofit/>
          </a:bodyPr>
          <a:lstStyle/>
          <a:p>
            <a:pPr marL="0" indent="0">
              <a:buNone/>
            </a:pPr>
            <a:r>
              <a:rPr lang="es-CO" dirty="0" smtClean="0">
                <a:solidFill>
                  <a:srgbClr val="FF0000"/>
                </a:solidFill>
              </a:rPr>
              <a:t>Hebreos </a:t>
            </a:r>
            <a:r>
              <a:rPr lang="es-CO" dirty="0" smtClean="0">
                <a:solidFill>
                  <a:srgbClr val="FF0000"/>
                </a:solidFill>
              </a:rPr>
              <a:t>4:15,16</a:t>
            </a:r>
            <a:r>
              <a:rPr lang="es-CO" dirty="0"/>
              <a:t> </a:t>
            </a:r>
            <a:r>
              <a:rPr lang="es-CO" dirty="0" smtClean="0"/>
              <a:t>dice:  «</a:t>
            </a:r>
            <a:r>
              <a:rPr lang="es-CO" sz="2800" dirty="0" smtClean="0">
                <a:latin typeface="Agency FB" pitchFamily="34" charset="0"/>
              </a:rPr>
              <a:t>Porque </a:t>
            </a:r>
            <a:r>
              <a:rPr lang="es-CO" sz="2800" dirty="0">
                <a:latin typeface="Agency FB" pitchFamily="34" charset="0"/>
              </a:rPr>
              <a:t>no tenemos un sumo sacerdote que no pueda compadecerse de nuestras debilidades, sino uno que fue tentado en todo según nuestra semejanza, pero sin pecado</a:t>
            </a:r>
            <a:r>
              <a:rPr lang="es-CO" sz="2800" dirty="0" smtClean="0"/>
              <a:t>.</a:t>
            </a:r>
            <a:endParaRPr lang="es-CO" sz="2800" dirty="0"/>
          </a:p>
        </p:txBody>
      </p:sp>
      <p:sp>
        <p:nvSpPr>
          <p:cNvPr id="4" name="3 Rectángulo"/>
          <p:cNvSpPr/>
          <p:nvPr/>
        </p:nvSpPr>
        <p:spPr>
          <a:xfrm>
            <a:off x="683568" y="2903401"/>
            <a:ext cx="4572000" cy="1815882"/>
          </a:xfrm>
          <a:prstGeom prst="rect">
            <a:avLst/>
          </a:prstGeom>
          <a:scene3d>
            <a:camera prst="isometricOffAxis1Right"/>
            <a:lightRig rig="threePt" dir="t"/>
          </a:scene3d>
        </p:spPr>
        <p:txBody>
          <a:bodyPr>
            <a:spAutoFit/>
          </a:bodyPr>
          <a:lstStyle/>
          <a:p>
            <a:r>
              <a:rPr lang="es-CO" sz="2800" dirty="0"/>
              <a:t>16 </a:t>
            </a:r>
            <a:r>
              <a:rPr lang="es-CO" sz="2800" dirty="0">
                <a:latin typeface="Agency FB" pitchFamily="34" charset="0"/>
              </a:rPr>
              <a:t>Acerquémonos, pues, confiadamente al trono de la gracia, para alcanzar misericordia y hallar gracia para el oportuno </a:t>
            </a:r>
            <a:r>
              <a:rPr lang="es-CO" sz="2800" dirty="0" smtClean="0">
                <a:latin typeface="Agency FB" pitchFamily="34" charset="0"/>
              </a:rPr>
              <a:t>socorro</a:t>
            </a:r>
            <a:r>
              <a:rPr lang="es-CO" sz="2800"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91571"/>
            <a:ext cx="3024336" cy="2639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27584" y="5373216"/>
            <a:ext cx="7416824" cy="1384995"/>
          </a:xfrm>
          <a:prstGeom prst="rect">
            <a:avLst/>
          </a:prstGeom>
          <a:solidFill>
            <a:schemeClr val="accent3">
              <a:lumMod val="60000"/>
              <a:lumOff val="40000"/>
            </a:schemeClr>
          </a:solidFill>
        </p:spPr>
        <p:txBody>
          <a:bodyPr wrap="square">
            <a:spAutoFit/>
          </a:bodyPr>
          <a:lstStyle/>
          <a:p>
            <a:r>
              <a:rPr lang="es-CO" sz="2800" dirty="0" smtClean="0"/>
              <a:t>Pero, </a:t>
            </a:r>
            <a:r>
              <a:rPr lang="es-CO" sz="2800" dirty="0"/>
              <a:t>p</a:t>
            </a:r>
            <a:r>
              <a:rPr lang="es-CO" sz="2800" dirty="0" smtClean="0"/>
              <a:t>or </a:t>
            </a:r>
            <a:r>
              <a:rPr lang="es-CO" sz="2800" dirty="0"/>
              <a:t>lo que indica el </a:t>
            </a:r>
            <a:r>
              <a:rPr lang="es-CO" sz="2800" dirty="0" smtClean="0"/>
              <a:t>texto, los nueve leprosos no aprovecharon la gracia ofrecida en Cristo para su salvación.  </a:t>
            </a:r>
            <a:endParaRPr lang="es-CO" sz="2800" dirty="0"/>
          </a:p>
        </p:txBody>
      </p:sp>
    </p:spTree>
    <p:extLst>
      <p:ext uri="{BB962C8B-B14F-4D97-AF65-F5344CB8AC3E}">
        <p14:creationId xmlns:p14="http://schemas.microsoft.com/office/powerpoint/2010/main" val="96347645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a:bodyPr>
          <a:lstStyle/>
          <a:p>
            <a:r>
              <a:rPr lang="es-CO" sz="6600" b="1" dirty="0" smtClean="0"/>
              <a:t>Conclusión</a:t>
            </a:r>
            <a:endParaRPr lang="es-CO" sz="6600" b="1" dirty="0"/>
          </a:p>
        </p:txBody>
      </p:sp>
      <p:sp>
        <p:nvSpPr>
          <p:cNvPr id="3" name="2 Marcador de contenido"/>
          <p:cNvSpPr>
            <a:spLocks noGrp="1"/>
          </p:cNvSpPr>
          <p:nvPr>
            <p:ph idx="1"/>
          </p:nvPr>
        </p:nvSpPr>
        <p:spPr>
          <a:xfrm>
            <a:off x="457200" y="1600200"/>
            <a:ext cx="8229600" cy="4925144"/>
          </a:xfrm>
          <a:solidFill>
            <a:schemeClr val="accent3">
              <a:lumMod val="60000"/>
              <a:lumOff val="40000"/>
            </a:schemeClr>
          </a:solidFill>
        </p:spPr>
        <p:txBody>
          <a:bodyPr>
            <a:normAutofit fontScale="85000" lnSpcReduction="10000"/>
          </a:bodyPr>
          <a:lstStyle/>
          <a:p>
            <a:pPr marL="0" indent="0" algn="ctr">
              <a:buNone/>
            </a:pPr>
            <a:r>
              <a:rPr lang="es-CO" dirty="0" smtClean="0"/>
              <a:t>El mismo nombre  «Jesús» significa «DIOS CON NOSOTROS», </a:t>
            </a:r>
            <a:r>
              <a:rPr lang="es-CO" u="sng" dirty="0" smtClean="0"/>
              <a:t>Jesús esta entre tus zapatos y los </a:t>
            </a:r>
            <a:r>
              <a:rPr lang="es-CO" u="sng" dirty="0" smtClean="0"/>
              <a:t>míos</a:t>
            </a:r>
            <a:r>
              <a:rPr lang="es-CO" dirty="0" smtClean="0"/>
              <a:t>, </a:t>
            </a:r>
            <a:r>
              <a:rPr lang="es-CO" dirty="0" smtClean="0"/>
              <a:t>Él sabe las circunstancias por las que tu estas </a:t>
            </a:r>
            <a:r>
              <a:rPr lang="es-CO" dirty="0" smtClean="0"/>
              <a:t>atravesando </a:t>
            </a:r>
            <a:r>
              <a:rPr lang="es-CO" dirty="0" smtClean="0"/>
              <a:t>en este momento, quizá, una enfermedad, falta de trabajo, estudio, el pago del </a:t>
            </a:r>
            <a:r>
              <a:rPr lang="es-CO" dirty="0" smtClean="0"/>
              <a:t>arriendo, </a:t>
            </a:r>
            <a:r>
              <a:rPr lang="es-CO" dirty="0" smtClean="0"/>
              <a:t>impuestos, deudas, Él lo sabe todo. </a:t>
            </a:r>
            <a:endParaRPr lang="es-CO" dirty="0" smtClean="0"/>
          </a:p>
          <a:p>
            <a:pPr marL="0" indent="0" algn="ctr">
              <a:buNone/>
            </a:pPr>
            <a:r>
              <a:rPr lang="es-CO" dirty="0" smtClean="0"/>
              <a:t>Hagamos </a:t>
            </a:r>
            <a:r>
              <a:rPr lang="es-CO" dirty="0" smtClean="0"/>
              <a:t>como lo hicieron los leprosos, y digamos: «¡</a:t>
            </a:r>
            <a:r>
              <a:rPr lang="es-CO" dirty="0" smtClean="0">
                <a:latin typeface="Agency FB" pitchFamily="34" charset="0"/>
              </a:rPr>
              <a:t>Jesús</a:t>
            </a:r>
            <a:r>
              <a:rPr lang="es-CO" dirty="0">
                <a:latin typeface="Agency FB" pitchFamily="34" charset="0"/>
              </a:rPr>
              <a:t>, Maestro, ten misericordia de nosotros</a:t>
            </a:r>
            <a:r>
              <a:rPr lang="es-CO" dirty="0" smtClean="0"/>
              <a:t>!» Y con toda seguridad Él escuchará tu pedido </a:t>
            </a:r>
            <a:r>
              <a:rPr lang="es-CO" b="1" dirty="0" smtClean="0">
                <a:solidFill>
                  <a:srgbClr val="FF0000"/>
                </a:solidFill>
              </a:rPr>
              <a:t>(Ver 1Ped.5:7</a:t>
            </a:r>
            <a:r>
              <a:rPr lang="es-CO" dirty="0" smtClean="0"/>
              <a:t>). Y en la medida que tu y yo </a:t>
            </a:r>
            <a:r>
              <a:rPr lang="es-CO" dirty="0" smtClean="0"/>
              <a:t>avancemos </a:t>
            </a:r>
            <a:r>
              <a:rPr lang="es-CO" dirty="0" smtClean="0"/>
              <a:t>en nuestra relación de fe con Cristo, nuestras necesidades serán resueltas. Que Dios te bendiga es mi deseo y oración. Amen.</a:t>
            </a:r>
            <a:endParaRPr lang="es-CO" dirty="0"/>
          </a:p>
        </p:txBody>
      </p:sp>
    </p:spTree>
    <p:extLst>
      <p:ext uri="{BB962C8B-B14F-4D97-AF65-F5344CB8AC3E}">
        <p14:creationId xmlns:p14="http://schemas.microsoft.com/office/powerpoint/2010/main" val="226086127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604</TotalTime>
  <Words>1516</Words>
  <Application>Microsoft Office PowerPoint</Application>
  <PresentationFormat>Presentación en pantalla (4:3)</PresentationFormat>
  <Paragraphs>56</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PONERSE EN LOS ZAPATOS DE OTRO</vt:lpstr>
      <vt:lpstr>PONERSE EN LOS ZAPATOS DE OTRO</vt:lpstr>
      <vt:lpstr>Presentación de PowerPoint</vt:lpstr>
      <vt:lpstr>¿Qué rebela este texto bíblico?</vt:lpstr>
      <vt:lpstr>Presentación de PowerPoint</vt:lpstr>
      <vt:lpstr>Los diez leprosos eran «creyentes»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METERSE EN LOS ZAPATOS DE OTRO</dc:title>
  <dc:creator>FAMILIA FIERRO CH</dc:creator>
  <cp:lastModifiedBy>HUMBERTO</cp:lastModifiedBy>
  <cp:revision>46</cp:revision>
  <dcterms:created xsi:type="dcterms:W3CDTF">2006-02-16T16:25:23Z</dcterms:created>
  <dcterms:modified xsi:type="dcterms:W3CDTF">2015-11-22T22:13:55Z</dcterms:modified>
</cp:coreProperties>
</file>